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63" r:id="rId5"/>
    <p:sldId id="266" r:id="rId6"/>
    <p:sldId id="259" r:id="rId7"/>
    <p:sldId id="260" r:id="rId8"/>
    <p:sldId id="261" r:id="rId9"/>
    <p:sldId id="264" r:id="rId10"/>
    <p:sldId id="265" r:id="rId1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5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204" y="78"/>
      </p:cViewPr>
      <p:guideLst>
        <p:guide orient="horz" pos="3025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432" tIns="48215" rIns="96432" bIns="48215" rtlCol="0"/>
          <a:lstStyle>
            <a:lvl1pPr algn="l">
              <a:defRPr sz="13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432" tIns="48215" rIns="96432" bIns="48215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8/29/2021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432" tIns="48215" rIns="96432" bIns="48215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432" tIns="48215" rIns="96432" bIns="48215" rtlCol="0" anchor="b"/>
          <a:lstStyle>
            <a:lvl1pPr algn="r">
              <a:defRPr sz="1300"/>
            </a:lvl1pPr>
          </a:lstStyle>
          <a:p>
            <a:fld id="{1C1B2A64-B673-424F-8457-4D516C6905DE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r>
              <a:rPr lang="en-US"/>
              <a:t>8/29/2021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CCFB426D-5025-4AE9-9E7E-DEA35353F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112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6B96F-77D5-4B3A-B536-43DD8224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B71A7-8A8F-4245-B8E7-EBD424C75B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2C2D0-E3E5-496A-99B0-884F15AE6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13028-2E16-4856-AE24-0357765ADE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9789B-5617-441A-90EB-691382FCA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E074C-FD8A-4BFB-8BFC-5D10AB430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AC060-46C0-4690-A77E-ACAD3F318D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DD65B-5683-46DB-BEC0-8E5FF8221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2C058-72D8-4F8F-AEDA-C49B54D4B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4E42D-166C-4468-8571-74C94C7E0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AA3AF-42DE-46E5-B3EA-7468D99FA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7FB5C6EA-AC88-43DC-8E2A-242E2742E7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06078"/>
            <a:ext cx="7772400" cy="1371600"/>
          </a:xfrm>
          <a:solidFill>
            <a:schemeClr val="bg2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Paul’s Concern For The Lost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707886"/>
          </a:xfrm>
          <a:solidFill>
            <a:schemeClr val="bg2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dirty="0"/>
              <a:t>Acts 20:17-35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Paul’s Concern For The Lost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638" y="1981200"/>
            <a:ext cx="8382000" cy="3859518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600" dirty="0"/>
              <a:t>He went to the lost.</a:t>
            </a:r>
          </a:p>
          <a:p>
            <a:pPr eaLnBrk="1" hangingPunct="1">
              <a:defRPr/>
            </a:pPr>
            <a:r>
              <a:rPr lang="en-US" sz="3600" dirty="0"/>
              <a:t>Taught fearlessly.</a:t>
            </a:r>
          </a:p>
          <a:p>
            <a:pPr eaLnBrk="1" hangingPunct="1">
              <a:defRPr/>
            </a:pPr>
            <a:r>
              <a:rPr lang="en-US" sz="3600" dirty="0"/>
              <a:t>Taught “Publicly and from house to house.”</a:t>
            </a:r>
          </a:p>
          <a:p>
            <a:pPr eaLnBrk="1" hangingPunct="1">
              <a:defRPr/>
            </a:pPr>
            <a:r>
              <a:rPr lang="en-US" sz="3600" dirty="0"/>
              <a:t>Taught all. </a:t>
            </a:r>
            <a:r>
              <a:rPr lang="en-US" sz="3600" i="1" dirty="0"/>
              <a:t>“… Both Jews and Greeks.”</a:t>
            </a:r>
            <a:endParaRPr lang="en-US" sz="3600" dirty="0"/>
          </a:p>
          <a:p>
            <a:pPr eaLnBrk="1" hangingPunct="1">
              <a:defRPr/>
            </a:pPr>
            <a:r>
              <a:rPr lang="en-US" sz="3600" dirty="0"/>
              <a:t>Taught persistently. Verses 18, 31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dirty="0">
                <a:solidFill>
                  <a:schemeClr val="tx1"/>
                </a:solidFill>
              </a:rPr>
              <a:t>The Basis Of His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Concern For The Lost (Acts 20)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534400" cy="4315027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dirty="0"/>
              <a:t>He regarded himself as a servant of the Lord. Verse 19</a:t>
            </a:r>
          </a:p>
          <a:p>
            <a:pPr lvl="1" eaLnBrk="1" hangingPunct="1">
              <a:defRPr/>
            </a:pPr>
            <a:r>
              <a:rPr lang="en-US" sz="3600" dirty="0"/>
              <a:t>Past work in Ephesus as a servant. Ephesians 3:7-9</a:t>
            </a:r>
          </a:p>
          <a:p>
            <a:pPr lvl="1" eaLnBrk="1" hangingPunct="1">
              <a:defRPr/>
            </a:pPr>
            <a:r>
              <a:rPr lang="en-US" sz="3600" dirty="0"/>
              <a:t>Paul frequently referred to himself as a “bondservant.” Philippians 1:1; Romans 1:1; cf. 1 Corinthians 9:19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dirty="0">
                <a:solidFill>
                  <a:schemeClr val="tx1"/>
                </a:solidFill>
              </a:rPr>
              <a:t>The Basis Of His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Concern For The Lost (Acts 20)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534400" cy="4438138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dirty="0"/>
              <a:t>He regarded himself as a servant.</a:t>
            </a:r>
          </a:p>
          <a:p>
            <a:pPr eaLnBrk="1" hangingPunct="1">
              <a:defRPr/>
            </a:pPr>
            <a:r>
              <a:rPr lang="en-US" sz="4000" dirty="0"/>
              <a:t>Essential to saving the lost.</a:t>
            </a:r>
          </a:p>
          <a:p>
            <a:pPr lvl="1" eaLnBrk="1" hangingPunct="1">
              <a:defRPr/>
            </a:pPr>
            <a:r>
              <a:rPr lang="en-US" sz="3600" dirty="0"/>
              <a:t>Jesus set the example.</a:t>
            </a:r>
            <a:br>
              <a:rPr lang="en-US" sz="3600" dirty="0"/>
            </a:br>
            <a:r>
              <a:rPr lang="en-US" sz="3600" dirty="0"/>
              <a:t>Matthew 20:28; Philippians 2:5-7</a:t>
            </a:r>
          </a:p>
          <a:p>
            <a:pPr lvl="1" eaLnBrk="1" hangingPunct="1">
              <a:defRPr/>
            </a:pPr>
            <a:r>
              <a:rPr lang="en-US" sz="3600" dirty="0"/>
              <a:t>Christians called to serve.</a:t>
            </a:r>
            <a:br>
              <a:rPr lang="en-US" sz="3600" dirty="0"/>
            </a:br>
            <a:r>
              <a:rPr lang="en-US" sz="3600" dirty="0"/>
              <a:t>Matthew 20:26; Matthew 18:1ff; Romans 12:3; Hebrews 10:24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71600"/>
          </a:xfrm>
          <a:solidFill>
            <a:schemeClr val="bg2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dirty="0">
                <a:solidFill>
                  <a:schemeClr val="tx1"/>
                </a:solidFill>
              </a:rPr>
              <a:t>Characteristics Of Paul’s Service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Acts 20:19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627" y="1752600"/>
            <a:ext cx="8991600" cy="4893647"/>
          </a:xfr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3600" dirty="0"/>
              <a:t>Paul’s service was …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b="1" u="sng" dirty="0"/>
              <a:t>Humble</a:t>
            </a:r>
            <a:r>
              <a:rPr lang="en-US" dirty="0"/>
              <a:t>. “</a:t>
            </a:r>
            <a:r>
              <a:rPr lang="en-US" i="1" dirty="0"/>
              <a:t>With all lowliness of mind.”</a:t>
            </a:r>
            <a:r>
              <a:rPr lang="en-US" dirty="0"/>
              <a:t> Ephesians 4:1; Philippians 3:5-8;</a:t>
            </a:r>
            <a:br>
              <a:rPr lang="en-US" dirty="0"/>
            </a:br>
            <a:r>
              <a:rPr lang="en-US" dirty="0"/>
              <a:t>Galatians 6:14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b="1" u="sng" dirty="0"/>
              <a:t>Tearful</a:t>
            </a:r>
            <a:r>
              <a:rPr lang="en-US" dirty="0"/>
              <a:t>. “</a:t>
            </a:r>
            <a:r>
              <a:rPr lang="en-US" i="1" dirty="0"/>
              <a:t>And with tears.”</a:t>
            </a:r>
            <a:r>
              <a:rPr lang="en-US" dirty="0"/>
              <a:t> Acts 20:31; </a:t>
            </a:r>
            <a:br>
              <a:rPr lang="en-US" dirty="0"/>
            </a:br>
            <a:r>
              <a:rPr lang="en-US" dirty="0"/>
              <a:t>2 Corinthians 2:4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3200" dirty="0"/>
              <a:t>At Ephesus, tears caused by: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sz="2800" dirty="0"/>
              <a:t>Ignorance. Acts 19:2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sz="2800" dirty="0"/>
              <a:t>Blasphemy. Acts 19:9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sz="2800" dirty="0"/>
              <a:t>Idolatry. Acts 19:28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71600"/>
          </a:xfrm>
          <a:solidFill>
            <a:schemeClr val="bg2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dirty="0">
                <a:solidFill>
                  <a:schemeClr val="tx1"/>
                </a:solidFill>
              </a:rPr>
              <a:t>Characteristics Of Paul’s Service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Acts 20:19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05800" cy="2419124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600" dirty="0"/>
              <a:t>Paul’s service was …</a:t>
            </a:r>
          </a:p>
          <a:p>
            <a:pPr eaLnBrk="1" hangingPunct="1">
              <a:defRPr/>
            </a:pPr>
            <a:r>
              <a:rPr lang="en-US" sz="3600" b="1" u="sng" dirty="0"/>
              <a:t>Humble</a:t>
            </a:r>
            <a:r>
              <a:rPr lang="en-US" sz="3600" dirty="0"/>
              <a:t>. </a:t>
            </a:r>
            <a:r>
              <a:rPr lang="en-US" sz="3600" i="1" dirty="0"/>
              <a:t>“With all lowliness of mind.</a:t>
            </a:r>
            <a:r>
              <a:rPr lang="en-US" sz="3600" dirty="0"/>
              <a:t>” </a:t>
            </a:r>
            <a:r>
              <a:rPr lang="en-US" sz="3600" b="1" u="sng" dirty="0"/>
              <a:t>Tearful</a:t>
            </a:r>
            <a:r>
              <a:rPr lang="en-US" sz="3600" dirty="0"/>
              <a:t>. </a:t>
            </a:r>
            <a:r>
              <a:rPr lang="en-US" sz="3600" i="1" dirty="0"/>
              <a:t>“And with tears.”</a:t>
            </a:r>
            <a:br>
              <a:rPr lang="en-US" sz="3600" i="1" dirty="0"/>
            </a:br>
            <a:endParaRPr lang="en-US" sz="3600" i="1" dirty="0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9F05CA4F-D4F6-425D-ABA3-355F8A88B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82412"/>
            <a:ext cx="73152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 of others:</a:t>
            </a:r>
          </a:p>
          <a:p>
            <a:pPr lvl="1">
              <a:buFontTx/>
              <a:buChar char="•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Jesus. Luke 19:41-44</a:t>
            </a:r>
          </a:p>
          <a:p>
            <a:pPr lvl="1">
              <a:buFontTx/>
              <a:buChar char="•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Samuel. 1 Samuel 15</a:t>
            </a:r>
          </a:p>
          <a:p>
            <a:pPr lvl="1">
              <a:buFontTx/>
              <a:buChar char="•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Ezra. Ezra 10:1</a:t>
            </a:r>
          </a:p>
          <a:p>
            <a:pPr lvl="1">
              <a:buFontTx/>
              <a:buChar char="•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Paul. Romans 9:1ff; 10:1</a:t>
            </a:r>
          </a:p>
        </p:txBody>
      </p:sp>
    </p:spTree>
    <p:extLst>
      <p:ext uri="{BB962C8B-B14F-4D97-AF65-F5344CB8AC3E}">
        <p14:creationId xmlns:p14="http://schemas.microsoft.com/office/powerpoint/2010/main" val="2756575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71600"/>
          </a:xfrm>
          <a:solidFill>
            <a:schemeClr val="bg2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dirty="0">
                <a:solidFill>
                  <a:schemeClr val="tx1"/>
                </a:solidFill>
              </a:rPr>
              <a:t>Characteristics Of Paul’s Service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Acts 20:19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335" y="1486555"/>
            <a:ext cx="8915400" cy="5447645"/>
          </a:xfr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3600" dirty="0"/>
              <a:t>Paul’s service was …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3600" b="1" u="sng" dirty="0"/>
              <a:t>Trying</a:t>
            </a:r>
            <a:r>
              <a:rPr lang="en-US" sz="3600" dirty="0"/>
              <a:t>. </a:t>
            </a:r>
            <a:r>
              <a:rPr lang="en-US" sz="3600" i="1" dirty="0"/>
              <a:t>“And with trials</a:t>
            </a:r>
            <a:r>
              <a:rPr lang="en-US" sz="3600" dirty="0"/>
              <a:t>.”</a:t>
            </a:r>
            <a:br>
              <a:rPr lang="en-US" sz="3600" dirty="0"/>
            </a:br>
            <a:r>
              <a:rPr lang="en-US" sz="3600" dirty="0"/>
              <a:t>2 Corinthians 11:23-28;</a:t>
            </a:r>
            <a:br>
              <a:rPr lang="en-US" sz="3600" dirty="0"/>
            </a:br>
            <a:r>
              <a:rPr lang="en-US" sz="3600" dirty="0"/>
              <a:t>cf. Acts 14:11-19; 2 Timothy 1:8; 4:5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3200" dirty="0"/>
              <a:t>Labored with his hands. Acts 20:34; </a:t>
            </a:r>
            <a:br>
              <a:rPr lang="en-US" sz="3200" dirty="0"/>
            </a:br>
            <a:r>
              <a:rPr lang="en-US" sz="3200" dirty="0"/>
              <a:t>2 Corinthians 12:15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3200" dirty="0"/>
              <a:t>Anxiety. 2 Corinthians 11:28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3600" b="1" u="sng" dirty="0"/>
              <a:t>Rewarding</a:t>
            </a:r>
            <a:r>
              <a:rPr lang="en-US" sz="3600" dirty="0"/>
              <a:t>. Acts 19:9-10; </a:t>
            </a:r>
            <a:br>
              <a:rPr lang="en-US" sz="3600" dirty="0"/>
            </a:br>
            <a:r>
              <a:rPr lang="en-US" sz="3600" dirty="0"/>
              <a:t>1 Thessalonians 2:19ff; Philippians 1:21; 4:1; 3 John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dirty="0">
                <a:solidFill>
                  <a:schemeClr val="tx1"/>
                </a:solidFill>
              </a:rPr>
              <a:t>The Extent Of Paul’s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Concern For The Lost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828800"/>
            <a:ext cx="8991600" cy="4939814"/>
          </a:xfr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3500" dirty="0"/>
              <a:t>He went to the lost. (Went to Ephesus twice.) cf. John 4:35; </a:t>
            </a:r>
            <a:br>
              <a:rPr lang="en-US" sz="3500" dirty="0"/>
            </a:br>
            <a:r>
              <a:rPr lang="en-US" sz="3500" dirty="0"/>
              <a:t>Matthew 9:37ff; Philippians 4:16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3500" dirty="0"/>
              <a:t>Taught fearlessly. </a:t>
            </a:r>
            <a:r>
              <a:rPr lang="en-US" sz="3500" i="1" dirty="0"/>
              <a:t>“I shrank not from declaring to you …”</a:t>
            </a:r>
            <a:r>
              <a:rPr lang="en-US" sz="3500" dirty="0"/>
              <a:t>  Verse 26;</a:t>
            </a:r>
            <a:br>
              <a:rPr lang="en-US" sz="3500" dirty="0"/>
            </a:br>
            <a:r>
              <a:rPr lang="en-US" sz="3500" dirty="0"/>
              <a:t>Ezekiel 3:18ff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3500" dirty="0"/>
              <a:t>Taught “</a:t>
            </a:r>
            <a:r>
              <a:rPr lang="en-US" sz="3500" i="1" dirty="0"/>
              <a:t>Publicly and from house to house.” </a:t>
            </a:r>
            <a:r>
              <a:rPr lang="en-US" sz="3500" dirty="0"/>
              <a:t>Verse 20; cf. 1 Corinthians 9:16; </a:t>
            </a:r>
            <a:br>
              <a:rPr lang="en-US" sz="3500" dirty="0"/>
            </a:br>
            <a:r>
              <a:rPr lang="en-US" sz="3500" dirty="0"/>
              <a:t>2 Timothy 4:2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dirty="0">
                <a:solidFill>
                  <a:schemeClr val="tx1"/>
                </a:solidFill>
              </a:rPr>
              <a:t>The Extent Of Paul’s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Concern For The Lost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4524315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dirty="0"/>
              <a:t>Taught all. “</a:t>
            </a:r>
            <a:r>
              <a:rPr lang="en-US" sz="4000" i="1" dirty="0"/>
              <a:t>… Both Jews and Greeks.”</a:t>
            </a:r>
            <a:r>
              <a:rPr lang="en-US" sz="4000" dirty="0"/>
              <a:t> Verse 21; Acts 26:17; Galatians 2:7; cf. Romans 1,2,3; cf. James 2:1ff</a:t>
            </a:r>
          </a:p>
          <a:p>
            <a:pPr eaLnBrk="1" hangingPunct="1">
              <a:defRPr/>
            </a:pPr>
            <a:r>
              <a:rPr lang="en-US" sz="4000" dirty="0"/>
              <a:t>Taught persistently. Verses 18, 31; Romans 10:1; 9:3; John 9:4; Colossians 4:5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solidFill>
            <a:schemeClr val="bg2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Paul’s Concern For The Lost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976473"/>
          </a:xfr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4000" dirty="0"/>
              <a:t>He regarded himself as a servant of the Lord. Verse 19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/>
              <a:t>Paul’s service was …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b="1" u="sng" dirty="0"/>
              <a:t>Humble</a:t>
            </a:r>
            <a:r>
              <a:rPr lang="en-US" sz="3200" dirty="0"/>
              <a:t>. </a:t>
            </a:r>
            <a:r>
              <a:rPr lang="en-US" sz="3200" i="1" dirty="0"/>
              <a:t>“With all lowliness of mind.”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b="1" u="sng" dirty="0"/>
              <a:t>Tearful</a:t>
            </a:r>
            <a:r>
              <a:rPr lang="en-US" sz="3200" dirty="0"/>
              <a:t>. </a:t>
            </a:r>
            <a:r>
              <a:rPr lang="en-US" sz="3200" i="1" dirty="0"/>
              <a:t>“And with tears.”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b="1" u="sng" dirty="0"/>
              <a:t>Trying</a:t>
            </a:r>
            <a:r>
              <a:rPr lang="en-US" sz="3200" dirty="0"/>
              <a:t>. </a:t>
            </a:r>
            <a:r>
              <a:rPr lang="en-US" sz="3200" i="1" dirty="0"/>
              <a:t>“And with trials</a:t>
            </a:r>
            <a:r>
              <a:rPr lang="en-US" sz="3200" dirty="0"/>
              <a:t>.”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b="1" u="sng" dirty="0"/>
              <a:t>Rewarding</a:t>
            </a:r>
            <a:r>
              <a:rPr lang="en-US" sz="3200" dirty="0"/>
              <a:t>. Acts 19:9-10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4719</TotalTime>
  <Words>516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Wingdings</vt:lpstr>
      <vt:lpstr>Textured</vt:lpstr>
      <vt:lpstr>Paul’s Concern For The Lost</vt:lpstr>
      <vt:lpstr>The Basis Of His  Concern For The Lost (Acts 20)</vt:lpstr>
      <vt:lpstr>The Basis Of His  Concern For The Lost (Acts 20)</vt:lpstr>
      <vt:lpstr>Characteristics Of Paul’s Service Acts 20:19</vt:lpstr>
      <vt:lpstr>Characteristics Of Paul’s Service Acts 20:19</vt:lpstr>
      <vt:lpstr>Characteristics Of Paul’s Service Acts 20:19</vt:lpstr>
      <vt:lpstr>The Extent Of Paul’s  Concern For The Lost</vt:lpstr>
      <vt:lpstr>The Extent Of Paul’s  Concern For The Lost</vt:lpstr>
      <vt:lpstr>Paul’s Concern For The Lost</vt:lpstr>
      <vt:lpstr>Paul’s Concern For The Lost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Paul's Concern For The Lost</dc:title>
  <dc:creator>Micky D. Galloway</dc:creator>
  <cp:lastModifiedBy>Richard Lidh</cp:lastModifiedBy>
  <cp:revision>22</cp:revision>
  <cp:lastPrinted>2021-09-03T21:04:24Z</cp:lastPrinted>
  <dcterms:created xsi:type="dcterms:W3CDTF">2006-06-11T13:34:13Z</dcterms:created>
  <dcterms:modified xsi:type="dcterms:W3CDTF">2021-09-03T21:05:16Z</dcterms:modified>
</cp:coreProperties>
</file>